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4054097" y="-2"/>
            <a:ext cx="4054105" cy="405410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14233900" y="-1"/>
            <a:ext cx="4054100" cy="40541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Freeform 5"/>
          <p:cNvSpPr/>
          <p:nvPr/>
        </p:nvSpPr>
        <p:spPr>
          <a:xfrm>
            <a:off x="-1" y="-1"/>
            <a:ext cx="4054101" cy="40541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" name="Freeform 6"/>
          <p:cNvSpPr/>
          <p:nvPr/>
        </p:nvSpPr>
        <p:spPr>
          <a:xfrm>
            <a:off x="8108198" y="-1"/>
            <a:ext cx="6125703" cy="40541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00" name="Group 7"/>
          <p:cNvGrpSpPr/>
          <p:nvPr/>
        </p:nvGrpSpPr>
        <p:grpSpPr>
          <a:xfrm>
            <a:off x="1028700" y="5400365"/>
            <a:ext cx="15201900" cy="4426538"/>
            <a:chOff x="0" y="0"/>
            <a:chExt cx="15201900" cy="4426536"/>
          </a:xfrm>
        </p:grpSpPr>
        <p:sp>
          <p:nvSpPr>
            <p:cNvPr id="98" name="TextBox 8"/>
            <p:cNvSpPr txBox="1"/>
            <p:nvPr/>
          </p:nvSpPr>
          <p:spPr>
            <a:xfrm>
              <a:off x="0" y="-1"/>
              <a:ext cx="15201900" cy="323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2600"/>
                </a:lnSpc>
                <a:defRPr b="1" sz="120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Social Media Trend Prediction</a:t>
              </a:r>
            </a:p>
          </p:txBody>
        </p:sp>
        <p:sp>
          <p:nvSpPr>
            <p:cNvPr id="99" name="TextBox 9"/>
            <p:cNvSpPr txBox="1"/>
            <p:nvPr/>
          </p:nvSpPr>
          <p:spPr>
            <a:xfrm>
              <a:off x="0" y="3327231"/>
              <a:ext cx="15201900" cy="109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4400"/>
                </a:lnSpc>
                <a:defRPr sz="3200">
                  <a:solidFill>
                    <a:srgbClr val="FDEFE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S.chaitra-2410030171,A.srija-2410030349,D.pravalika-2410030246,</a:t>
              </a:r>
            </a:p>
            <a:p>
              <a:pPr>
                <a:lnSpc>
                  <a:spcPts val="4400"/>
                </a:lnSpc>
                <a:defRPr sz="3200">
                  <a:solidFill>
                    <a:srgbClr val="FDEFE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V.cherishma-2410030440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6" name="Group 5"/>
          <p:cNvGrpSpPr/>
          <p:nvPr/>
        </p:nvGrpSpPr>
        <p:grpSpPr>
          <a:xfrm>
            <a:off x="1549508" y="2788658"/>
            <a:ext cx="6880980" cy="4614045"/>
            <a:chOff x="0" y="0"/>
            <a:chExt cx="6880979" cy="4614044"/>
          </a:xfrm>
        </p:grpSpPr>
        <p:sp>
          <p:nvSpPr>
            <p:cNvPr id="204" name="TextBox 6"/>
            <p:cNvSpPr txBox="1"/>
            <p:nvPr/>
          </p:nvSpPr>
          <p:spPr>
            <a:xfrm>
              <a:off x="0" y="-1"/>
              <a:ext cx="6880980" cy="209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Future Possibilities</a:t>
              </a:r>
            </a:p>
          </p:txBody>
        </p:sp>
        <p:sp>
          <p:nvSpPr>
            <p:cNvPr id="205" name="TextBox 7"/>
            <p:cNvSpPr txBox="1"/>
            <p:nvPr/>
          </p:nvSpPr>
          <p:spPr>
            <a:xfrm>
              <a:off x="0" y="2532265"/>
              <a:ext cx="6880980" cy="2081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The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real-time analysis</a:t>
              </a:r>
              <a:r>
                <a:t> of social media trends will enhance our understanding of public sentiment, enabling businesses to adapt quickly. Mobile applications will further facilitate immediate engagement and sentiment tracking.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2" name="Group 5"/>
          <p:cNvGrpSpPr/>
          <p:nvPr/>
        </p:nvGrpSpPr>
        <p:grpSpPr>
          <a:xfrm>
            <a:off x="1549508" y="3107745"/>
            <a:ext cx="6880980" cy="3975869"/>
            <a:chOff x="0" y="0"/>
            <a:chExt cx="6880979" cy="3975867"/>
          </a:xfrm>
        </p:grpSpPr>
        <p:sp>
          <p:nvSpPr>
            <p:cNvPr id="210" name="TextBox 6"/>
            <p:cNvSpPr txBox="1"/>
            <p:nvPr/>
          </p:nvSpPr>
          <p:spPr>
            <a:xfrm>
              <a:off x="0" y="0"/>
              <a:ext cx="6880980" cy="1044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211" name="TextBox 7"/>
            <p:cNvSpPr txBox="1"/>
            <p:nvPr/>
          </p:nvSpPr>
          <p:spPr>
            <a:xfrm>
              <a:off x="0" y="1474989"/>
              <a:ext cx="6880980" cy="2500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The system demonstrates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significant effectiveness</a:t>
              </a:r>
              <a:r>
                <a:t> in predicting trends through hashtag analysis, enabling efficient marketing strategies and enhancing user engagement across various platforms, ultimately allowing businesses to adapt their approaches effectively.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 3"/>
          <p:cNvSpPr/>
          <p:nvPr/>
        </p:nvSpPr>
        <p:spPr>
          <a:xfrm>
            <a:off x="1491610" y="1035716"/>
            <a:ext cx="15274071" cy="45105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5" name="Freeform 4"/>
          <p:cNvSpPr/>
          <p:nvPr/>
        </p:nvSpPr>
        <p:spPr>
          <a:xfrm>
            <a:off x="0" y="6172200"/>
            <a:ext cx="4114800" cy="4114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TextBox 5"/>
          <p:cNvSpPr txBox="1"/>
          <p:nvPr/>
        </p:nvSpPr>
        <p:spPr>
          <a:xfrm>
            <a:off x="1743150" y="6225514"/>
            <a:ext cx="14801700" cy="118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700"/>
              </a:lnSpc>
              <a:defRPr b="1" sz="6900">
                <a:solidFill>
                  <a:srgbClr val="FDEFEF"/>
                </a:solidFill>
                <a:latin typeface="Telegraf Bold"/>
                <a:ea typeface="Telegraf Bold"/>
                <a:cs typeface="Telegraf Bold"/>
                <a:sym typeface="Telegraf Bold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217" name="Freeform 6"/>
          <p:cNvSpPr/>
          <p:nvPr/>
        </p:nvSpPr>
        <p:spPr>
          <a:xfrm flipH="1">
            <a:off x="14173200" y="6172200"/>
            <a:ext cx="4114800" cy="4114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06" name="Group 5"/>
          <p:cNvGrpSpPr/>
          <p:nvPr/>
        </p:nvGrpSpPr>
        <p:grpSpPr>
          <a:xfrm>
            <a:off x="1549507" y="2160009"/>
            <a:ext cx="6880980" cy="5033143"/>
            <a:chOff x="0" y="0"/>
            <a:chExt cx="6880978" cy="5033142"/>
          </a:xfrm>
        </p:grpSpPr>
        <p:sp>
          <p:nvSpPr>
            <p:cNvPr id="104" name="TextBox 6"/>
            <p:cNvSpPr txBox="1"/>
            <p:nvPr/>
          </p:nvSpPr>
          <p:spPr>
            <a:xfrm>
              <a:off x="0" y="0"/>
              <a:ext cx="6880979" cy="209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Social Media Trends</a:t>
              </a:r>
            </a:p>
          </p:txBody>
        </p:sp>
        <p:sp>
          <p:nvSpPr>
            <p:cNvPr id="105" name="TextBox 7"/>
            <p:cNvSpPr txBox="1"/>
            <p:nvPr/>
          </p:nvSpPr>
          <p:spPr>
            <a:xfrm>
              <a:off x="0" y="2532264"/>
              <a:ext cx="6880979" cy="2500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The use of hashtags has significantly influenced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social media trends</a:t>
              </a:r>
              <a:r>
                <a:t>, enabling users to connect, share, and discover content. Predicting trending hashtags can help brands, media, and researchers stay ahead.Our project builds a system to analyze hashtags and predict upcoming trends.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2" name="Group 5"/>
          <p:cNvGrpSpPr/>
          <p:nvPr/>
        </p:nvGrpSpPr>
        <p:grpSpPr>
          <a:xfrm>
            <a:off x="1549508" y="2160009"/>
            <a:ext cx="6880980" cy="5871343"/>
            <a:chOff x="0" y="0"/>
            <a:chExt cx="6880979" cy="5871342"/>
          </a:xfrm>
        </p:grpSpPr>
        <p:sp>
          <p:nvSpPr>
            <p:cNvPr id="110" name="TextBox 6"/>
            <p:cNvSpPr txBox="1"/>
            <p:nvPr/>
          </p:nvSpPr>
          <p:spPr>
            <a:xfrm>
              <a:off x="0" y="0"/>
              <a:ext cx="6880980" cy="209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Problem Statement</a:t>
              </a:r>
            </a:p>
          </p:txBody>
        </p:sp>
        <p:sp>
          <p:nvSpPr>
            <p:cNvPr id="111" name="TextBox 7"/>
            <p:cNvSpPr txBox="1"/>
            <p:nvPr/>
          </p:nvSpPr>
          <p:spPr>
            <a:xfrm>
              <a:off x="0" y="2532264"/>
              <a:ext cx="6880980" cy="3339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In today's digital age, effective hashtag analysis is crucial for understanding social media trends. Manual tracking of trending hashtags is inefficient.</a:t>
              </a:r>
            </a:p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No centralized platform predicts hashtag trends in real-time.There is a gap in combining prediction and visualization in one system.</a:t>
              </a:r>
            </a:p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Objective: Create a web dashboard to predict and visualize emerging hashtag trends.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8" name="Group 5"/>
          <p:cNvGrpSpPr/>
          <p:nvPr/>
        </p:nvGrpSpPr>
        <p:grpSpPr>
          <a:xfrm>
            <a:off x="1549508" y="2788658"/>
            <a:ext cx="6880980" cy="4614045"/>
            <a:chOff x="0" y="0"/>
            <a:chExt cx="6880979" cy="4614044"/>
          </a:xfrm>
        </p:grpSpPr>
        <p:sp>
          <p:nvSpPr>
            <p:cNvPr id="116" name="TextBox 6"/>
            <p:cNvSpPr txBox="1"/>
            <p:nvPr/>
          </p:nvSpPr>
          <p:spPr>
            <a:xfrm>
              <a:off x="0" y="-1"/>
              <a:ext cx="6880980" cy="209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Research Paper-1,2</a:t>
              </a:r>
            </a:p>
          </p:txBody>
        </p:sp>
        <p:sp>
          <p:nvSpPr>
            <p:cNvPr id="117" name="TextBox 7"/>
            <p:cNvSpPr txBox="1"/>
            <p:nvPr/>
          </p:nvSpPr>
          <p:spPr>
            <a:xfrm>
              <a:off x="0" y="2532265"/>
              <a:ext cx="6880980" cy="2081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The research papers from IEEE and Springer, 2023,2021 highlights the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influence of hashtags</a:t>
              </a:r>
              <a:r>
                <a:t> on shaping social media trends. It emphasizes the role of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data analysis</a:t>
              </a:r>
              <a:r>
                <a:t> in predicting user engagement and content virality across platforms.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4" name="Group 5"/>
          <p:cNvGrpSpPr/>
          <p:nvPr/>
        </p:nvGrpSpPr>
        <p:grpSpPr>
          <a:xfrm>
            <a:off x="1549508" y="2788660"/>
            <a:ext cx="6880980" cy="5033143"/>
            <a:chOff x="0" y="0"/>
            <a:chExt cx="6880979" cy="5033142"/>
          </a:xfrm>
        </p:grpSpPr>
        <p:sp>
          <p:nvSpPr>
            <p:cNvPr id="122" name="TextBox 6"/>
            <p:cNvSpPr txBox="1"/>
            <p:nvPr/>
          </p:nvSpPr>
          <p:spPr>
            <a:xfrm>
              <a:off x="0" y="0"/>
              <a:ext cx="6880980" cy="209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pPr>
              <a:r>
                <a:t>Research </a:t>
              </a:r>
            </a:p>
            <a:p>
              <a: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pPr>
              <a:r>
                <a:t>Paper -3,4</a:t>
              </a:r>
            </a:p>
          </p:txBody>
        </p:sp>
        <p:sp>
          <p:nvSpPr>
            <p:cNvPr id="123" name="TextBox 7"/>
            <p:cNvSpPr txBox="1"/>
            <p:nvPr/>
          </p:nvSpPr>
          <p:spPr>
            <a:xfrm>
              <a:off x="0" y="2532264"/>
              <a:ext cx="6880980" cy="2500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The 2019 Springer research paper and 2020 IJCA research paper, highlights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key findings</a:t>
              </a:r>
              <a:r>
                <a:t> about hashtag usage, illustrating how strategic tagging can </a:t>
              </a:r>
              <a:r>
                <a:rPr b="1">
                  <a:latin typeface="Overpass Ultra-Bold"/>
                  <a:ea typeface="Overpass Ultra-Bold"/>
                  <a:cs typeface="Overpass Ultra-Bold"/>
                  <a:sym typeface="Overpass Ultra-Bold"/>
                </a:rPr>
                <a:t>enhance visibility</a:t>
              </a:r>
              <a:r>
                <a:t> and engagement on social media platforms, ultimately impacting marketing effectiveness.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445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utoShape 2"/>
          <p:cNvSpPr/>
          <p:nvPr/>
        </p:nvSpPr>
        <p:spPr>
          <a:xfrm>
            <a:off x="1078710" y="5744260"/>
            <a:ext cx="16230605" cy="1"/>
          </a:xfrm>
          <a:prstGeom prst="line">
            <a:avLst/>
          </a:prstGeom>
          <a:ln w="47625" cap="rnd">
            <a:solidFill>
              <a:srgbClr val="25190D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Freeform 4"/>
          <p:cNvSpPr/>
          <p:nvPr/>
        </p:nvSpPr>
        <p:spPr>
          <a:xfrm>
            <a:off x="2164120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Freeform 7"/>
          <p:cNvSpPr/>
          <p:nvPr/>
        </p:nvSpPr>
        <p:spPr>
          <a:xfrm>
            <a:off x="6658057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Freeform 10"/>
          <p:cNvSpPr/>
          <p:nvPr/>
        </p:nvSpPr>
        <p:spPr>
          <a:xfrm>
            <a:off x="11151996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Freeform 13"/>
          <p:cNvSpPr/>
          <p:nvPr/>
        </p:nvSpPr>
        <p:spPr>
          <a:xfrm>
            <a:off x="15645933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Freeform 15"/>
          <p:cNvSpPr/>
          <p:nvPr/>
        </p:nvSpPr>
        <p:spPr>
          <a:xfrm>
            <a:off x="-1706766" y="-1670234"/>
            <a:ext cx="4114805" cy="411480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Freeform 16"/>
          <p:cNvSpPr/>
          <p:nvPr/>
        </p:nvSpPr>
        <p:spPr>
          <a:xfrm>
            <a:off x="15889850" y="387163"/>
            <a:ext cx="4114803" cy="41148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5" name="Group 17"/>
          <p:cNvGrpSpPr/>
          <p:nvPr/>
        </p:nvGrpSpPr>
        <p:grpSpPr>
          <a:xfrm>
            <a:off x="1066978" y="6363176"/>
            <a:ext cx="2838930" cy="3484929"/>
            <a:chOff x="0" y="0"/>
            <a:chExt cx="2838929" cy="3484928"/>
          </a:xfrm>
        </p:grpSpPr>
        <p:sp>
          <p:nvSpPr>
            <p:cNvPr id="133" name="TextBox 18"/>
            <p:cNvSpPr txBox="1"/>
            <p:nvPr/>
          </p:nvSpPr>
          <p:spPr>
            <a:xfrm>
              <a:off x="262086" y="0"/>
              <a:ext cx="2157946" cy="999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000"/>
                </a:lnSpc>
                <a:defRPr b="1" sz="2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Initial Research</a:t>
              </a:r>
            </a:p>
          </p:txBody>
        </p:sp>
        <p:sp>
          <p:nvSpPr>
            <p:cNvPr id="134" name="TextBox 19"/>
            <p:cNvSpPr txBox="1"/>
            <p:nvPr/>
          </p:nvSpPr>
          <p:spPr>
            <a:xfrm>
              <a:off x="0" y="1213792"/>
              <a:ext cx="2838930" cy="227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000"/>
                </a:lnSpc>
                <a:defRPr sz="21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Collect data using Twitter API or public datasets.Preprocess tweets: clean, extract hashtags, and timestamps.</a:t>
              </a:r>
            </a:p>
          </p:txBody>
        </p:sp>
      </p:grpSp>
      <p:grpSp>
        <p:nvGrpSpPr>
          <p:cNvPr id="138" name="Group 20"/>
          <p:cNvGrpSpPr/>
          <p:nvPr/>
        </p:nvGrpSpPr>
        <p:grpSpPr>
          <a:xfrm>
            <a:off x="5482513" y="6363175"/>
            <a:ext cx="2838929" cy="2341929"/>
            <a:chOff x="0" y="0"/>
            <a:chExt cx="2838927" cy="2341928"/>
          </a:xfrm>
        </p:grpSpPr>
        <p:sp>
          <p:nvSpPr>
            <p:cNvPr id="136" name="TextBox 21"/>
            <p:cNvSpPr txBox="1"/>
            <p:nvPr/>
          </p:nvSpPr>
          <p:spPr>
            <a:xfrm>
              <a:off x="267315" y="-1"/>
              <a:ext cx="2247471" cy="999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000"/>
                </a:lnSpc>
                <a:defRPr b="1" sz="2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137" name="TextBox 22"/>
            <p:cNvSpPr txBox="1"/>
            <p:nvPr/>
          </p:nvSpPr>
          <p:spPr>
            <a:xfrm>
              <a:off x="-1" y="1213792"/>
              <a:ext cx="2838928" cy="112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000"/>
                </a:lnSpc>
                <a:defRPr sz="21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Analyzing hashtag patterns and trends effectively.</a:t>
              </a:r>
            </a:p>
          </p:txBody>
        </p:sp>
      </p:grpSp>
      <p:grpSp>
        <p:nvGrpSpPr>
          <p:cNvPr id="141" name="Group 23"/>
          <p:cNvGrpSpPr/>
          <p:nvPr/>
        </p:nvGrpSpPr>
        <p:grpSpPr>
          <a:xfrm>
            <a:off x="9976452" y="6363175"/>
            <a:ext cx="3717819" cy="1960930"/>
            <a:chOff x="0" y="0"/>
            <a:chExt cx="3717818" cy="1960928"/>
          </a:xfrm>
        </p:grpSpPr>
        <p:sp>
          <p:nvSpPr>
            <p:cNvPr id="139" name="TextBox 24"/>
            <p:cNvSpPr txBox="1"/>
            <p:nvPr/>
          </p:nvSpPr>
          <p:spPr>
            <a:xfrm>
              <a:off x="367079" y="0"/>
              <a:ext cx="2979116" cy="999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000"/>
                </a:lnSpc>
                <a:defRPr b="1" sz="2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Model Implementation</a:t>
              </a:r>
            </a:p>
          </p:txBody>
        </p:sp>
        <p:sp>
          <p:nvSpPr>
            <p:cNvPr id="140" name="TextBox 25"/>
            <p:cNvSpPr txBox="1"/>
            <p:nvPr/>
          </p:nvSpPr>
          <p:spPr>
            <a:xfrm>
              <a:off x="0" y="1213793"/>
              <a:ext cx="3717819" cy="747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000"/>
                </a:lnSpc>
                <a:defRPr sz="21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Implementing machine learning for predictions.</a:t>
              </a:r>
            </a:p>
          </p:txBody>
        </p:sp>
      </p:grpSp>
      <p:grpSp>
        <p:nvGrpSpPr>
          <p:cNvPr id="144" name="Group 26"/>
          <p:cNvGrpSpPr/>
          <p:nvPr/>
        </p:nvGrpSpPr>
        <p:grpSpPr>
          <a:xfrm>
            <a:off x="14470389" y="6363175"/>
            <a:ext cx="2838928" cy="1960930"/>
            <a:chOff x="0" y="0"/>
            <a:chExt cx="2838926" cy="1960928"/>
          </a:xfrm>
        </p:grpSpPr>
        <p:sp>
          <p:nvSpPr>
            <p:cNvPr id="142" name="TextBox 27"/>
            <p:cNvSpPr txBox="1"/>
            <p:nvPr/>
          </p:nvSpPr>
          <p:spPr>
            <a:xfrm>
              <a:off x="319626" y="0"/>
              <a:ext cx="2199675" cy="999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000"/>
                </a:lnSpc>
                <a:defRPr b="1" sz="2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Results Evaluation</a:t>
              </a:r>
            </a:p>
          </p:txBody>
        </p:sp>
        <p:sp>
          <p:nvSpPr>
            <p:cNvPr id="143" name="TextBox 28"/>
            <p:cNvSpPr txBox="1"/>
            <p:nvPr/>
          </p:nvSpPr>
          <p:spPr>
            <a:xfrm>
              <a:off x="0" y="1213793"/>
              <a:ext cx="2838927" cy="747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000"/>
                </a:lnSpc>
                <a:defRPr sz="21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Visualize trends on a live web dashboard.</a:t>
              </a:r>
            </a:p>
          </p:txBody>
        </p:sp>
      </p:grpSp>
      <p:sp>
        <p:nvSpPr>
          <p:cNvPr id="145" name="TextBox 29"/>
          <p:cNvSpPr txBox="1"/>
          <p:nvPr/>
        </p:nvSpPr>
        <p:spPr>
          <a:xfrm>
            <a:off x="1028699" y="809623"/>
            <a:ext cx="16318894" cy="120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800"/>
              </a:lnSpc>
              <a:defRPr b="1" sz="7000">
                <a:solidFill>
                  <a:srgbClr val="FDEFEF"/>
                </a:solidFill>
                <a:latin typeface="Telegraf Bold"/>
                <a:ea typeface="Telegraf Bold"/>
                <a:cs typeface="Telegraf Bold"/>
                <a:sym typeface="Telegraf Bold"/>
              </a:defRPr>
            </a:lvl1pPr>
          </a:lstStyle>
          <a:p>
            <a:pPr/>
            <a:r>
              <a:t>Proposed System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utoShape 2"/>
          <p:cNvSpPr/>
          <p:nvPr/>
        </p:nvSpPr>
        <p:spPr>
          <a:xfrm>
            <a:off x="1028699" y="5744260"/>
            <a:ext cx="16230605" cy="1"/>
          </a:xfrm>
          <a:prstGeom prst="line">
            <a:avLst/>
          </a:prstGeom>
          <a:ln w="47625" cap="rnd">
            <a:solidFill>
              <a:srgbClr val="7E5D4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8" name="Freeform 4"/>
          <p:cNvSpPr/>
          <p:nvPr/>
        </p:nvSpPr>
        <p:spPr>
          <a:xfrm>
            <a:off x="2114106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Freeform 7"/>
          <p:cNvSpPr/>
          <p:nvPr/>
        </p:nvSpPr>
        <p:spPr>
          <a:xfrm>
            <a:off x="5428460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Freeform 10"/>
          <p:cNvSpPr/>
          <p:nvPr/>
        </p:nvSpPr>
        <p:spPr>
          <a:xfrm>
            <a:off x="8944230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1" name="Freeform 13"/>
          <p:cNvSpPr/>
          <p:nvPr/>
        </p:nvSpPr>
        <p:spPr>
          <a:xfrm>
            <a:off x="12174039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2" name="Freeform 16"/>
          <p:cNvSpPr/>
          <p:nvPr/>
        </p:nvSpPr>
        <p:spPr>
          <a:xfrm>
            <a:off x="15595922" y="5500342"/>
            <a:ext cx="487839" cy="487839"/>
          </a:xfrm>
          <a:prstGeom prst="ellipse">
            <a:avLst/>
          </a:prstGeom>
          <a:solidFill>
            <a:srgbClr val="FFFFF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5" name="Group 18"/>
          <p:cNvGrpSpPr/>
          <p:nvPr/>
        </p:nvGrpSpPr>
        <p:grpSpPr>
          <a:xfrm>
            <a:off x="1016966" y="6341745"/>
            <a:ext cx="2838931" cy="1620769"/>
            <a:chOff x="-1" y="0"/>
            <a:chExt cx="2838930" cy="1620768"/>
          </a:xfrm>
        </p:grpSpPr>
        <p:sp>
          <p:nvSpPr>
            <p:cNvPr id="153" name="TextBox 19"/>
            <p:cNvSpPr txBox="1"/>
            <p:nvPr/>
          </p:nvSpPr>
          <p:spPr>
            <a:xfrm>
              <a:off x="262086" y="0"/>
              <a:ext cx="2157946" cy="58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800"/>
                </a:lnSpc>
                <a:defRPr b="1" sz="34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Frontend</a:t>
              </a:r>
            </a:p>
          </p:txBody>
        </p:sp>
        <p:sp>
          <p:nvSpPr>
            <p:cNvPr id="154" name="TextBox 20"/>
            <p:cNvSpPr txBox="1"/>
            <p:nvPr/>
          </p:nvSpPr>
          <p:spPr>
            <a:xfrm>
              <a:off x="-2" y="796290"/>
              <a:ext cx="2838931" cy="82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HTML, CSS, JavaScript, React</a:t>
              </a:r>
            </a:p>
          </p:txBody>
        </p:sp>
      </p:grpSp>
      <p:grpSp>
        <p:nvGrpSpPr>
          <p:cNvPr id="158" name="Group 21"/>
          <p:cNvGrpSpPr/>
          <p:nvPr/>
        </p:nvGrpSpPr>
        <p:grpSpPr>
          <a:xfrm>
            <a:off x="4252913" y="6341745"/>
            <a:ext cx="2838929" cy="1620769"/>
            <a:chOff x="-1" y="0"/>
            <a:chExt cx="2838928" cy="1620768"/>
          </a:xfrm>
        </p:grpSpPr>
        <p:sp>
          <p:nvSpPr>
            <p:cNvPr id="156" name="TextBox 22"/>
            <p:cNvSpPr txBox="1"/>
            <p:nvPr/>
          </p:nvSpPr>
          <p:spPr>
            <a:xfrm>
              <a:off x="267315" y="0"/>
              <a:ext cx="2247471" cy="58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800"/>
                </a:lnSpc>
                <a:defRPr b="1" sz="34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Backend</a:t>
              </a:r>
            </a:p>
          </p:txBody>
        </p:sp>
        <p:sp>
          <p:nvSpPr>
            <p:cNvPr id="157" name="TextBox 23"/>
            <p:cNvSpPr txBox="1"/>
            <p:nvPr/>
          </p:nvSpPr>
          <p:spPr>
            <a:xfrm>
              <a:off x="-2" y="796290"/>
              <a:ext cx="2838930" cy="82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Python (Flask / FastAPI)</a:t>
              </a:r>
            </a:p>
          </p:txBody>
        </p:sp>
      </p:grpSp>
      <p:grpSp>
        <p:nvGrpSpPr>
          <p:cNvPr id="161" name="Group 24"/>
          <p:cNvGrpSpPr/>
          <p:nvPr/>
        </p:nvGrpSpPr>
        <p:grpSpPr>
          <a:xfrm>
            <a:off x="7726272" y="6341745"/>
            <a:ext cx="2838929" cy="1620769"/>
            <a:chOff x="0" y="0"/>
            <a:chExt cx="2838927" cy="1620768"/>
          </a:xfrm>
        </p:grpSpPr>
        <p:sp>
          <p:nvSpPr>
            <p:cNvPr id="159" name="TextBox 25"/>
            <p:cNvSpPr txBox="1"/>
            <p:nvPr/>
          </p:nvSpPr>
          <p:spPr>
            <a:xfrm>
              <a:off x="280302" y="0"/>
              <a:ext cx="2274854" cy="58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800"/>
                </a:lnSpc>
                <a:defRPr b="1" sz="34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ML &amp; NLP</a:t>
              </a:r>
            </a:p>
          </p:txBody>
        </p:sp>
        <p:sp>
          <p:nvSpPr>
            <p:cNvPr id="160" name="TextBox 26"/>
            <p:cNvSpPr txBox="1"/>
            <p:nvPr/>
          </p:nvSpPr>
          <p:spPr>
            <a:xfrm>
              <a:off x="-1" y="796290"/>
              <a:ext cx="2838928" cy="82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scikit-learn, NLTK, pandas</a:t>
              </a:r>
            </a:p>
          </p:txBody>
        </p:sp>
      </p:grpSp>
      <p:grpSp>
        <p:nvGrpSpPr>
          <p:cNvPr id="164" name="Group 27"/>
          <p:cNvGrpSpPr/>
          <p:nvPr/>
        </p:nvGrpSpPr>
        <p:grpSpPr>
          <a:xfrm>
            <a:off x="10986765" y="6341745"/>
            <a:ext cx="3577993" cy="2039869"/>
            <a:chOff x="0" y="0"/>
            <a:chExt cx="3577992" cy="2039868"/>
          </a:xfrm>
        </p:grpSpPr>
        <p:sp>
          <p:nvSpPr>
            <p:cNvPr id="162" name="TextBox 28"/>
            <p:cNvSpPr txBox="1"/>
            <p:nvPr/>
          </p:nvSpPr>
          <p:spPr>
            <a:xfrm>
              <a:off x="384140" y="-1"/>
              <a:ext cx="2881305" cy="58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800"/>
                </a:lnSpc>
                <a:defRPr b="1" sz="34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163" name="TextBox 29"/>
            <p:cNvSpPr txBox="1"/>
            <p:nvPr/>
          </p:nvSpPr>
          <p:spPr>
            <a:xfrm>
              <a:off x="0" y="796290"/>
              <a:ext cx="3577993" cy="1243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</a:pPr>
            </a:p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Matplotlib, Seaborn, Chart.js</a:t>
              </a:r>
            </a:p>
          </p:txBody>
        </p:sp>
      </p:grpSp>
      <p:grpSp>
        <p:nvGrpSpPr>
          <p:cNvPr id="167" name="Group 30"/>
          <p:cNvGrpSpPr/>
          <p:nvPr/>
        </p:nvGrpSpPr>
        <p:grpSpPr>
          <a:xfrm>
            <a:off x="14420376" y="6341745"/>
            <a:ext cx="2838929" cy="1820794"/>
            <a:chOff x="0" y="0"/>
            <a:chExt cx="2838927" cy="1820793"/>
          </a:xfrm>
        </p:grpSpPr>
        <p:sp>
          <p:nvSpPr>
            <p:cNvPr id="165" name="TextBox 31"/>
            <p:cNvSpPr txBox="1"/>
            <p:nvPr/>
          </p:nvSpPr>
          <p:spPr>
            <a:xfrm>
              <a:off x="319626" y="0"/>
              <a:ext cx="2199675" cy="1196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4800"/>
                </a:lnSpc>
                <a:defRPr b="1" sz="34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Dataset Source</a:t>
              </a:r>
            </a:p>
          </p:txBody>
        </p:sp>
        <p:sp>
          <p:nvSpPr>
            <p:cNvPr id="166" name="TextBox 32"/>
            <p:cNvSpPr txBox="1"/>
            <p:nvPr/>
          </p:nvSpPr>
          <p:spPr>
            <a:xfrm>
              <a:off x="-1" y="1415415"/>
              <a:ext cx="2838928" cy="405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Twitter API / Kaggle</a:t>
              </a:r>
            </a:p>
          </p:txBody>
        </p:sp>
      </p:grpSp>
      <p:sp>
        <p:nvSpPr>
          <p:cNvPr id="168" name="TextBox 33"/>
          <p:cNvSpPr txBox="1"/>
          <p:nvPr/>
        </p:nvSpPr>
        <p:spPr>
          <a:xfrm>
            <a:off x="1028699" y="809623"/>
            <a:ext cx="16318894" cy="120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800"/>
              </a:lnSpc>
              <a:defRPr b="1" sz="7000">
                <a:solidFill>
                  <a:srgbClr val="FDEFEF"/>
                </a:solidFill>
                <a:latin typeface="Telegraf Bold"/>
                <a:ea typeface="Telegraf Bold"/>
                <a:cs typeface="Telegraf Bold"/>
                <a:sym typeface="Telegraf Bold"/>
              </a:defRPr>
            </a:lvl1pPr>
          </a:lstStyle>
          <a:p>
            <a:pPr/>
            <a:r>
              <a:t>Technologies Used Overview</a:t>
            </a:r>
          </a:p>
        </p:txBody>
      </p:sp>
      <p:sp>
        <p:nvSpPr>
          <p:cNvPr id="169" name="Freeform 34"/>
          <p:cNvSpPr/>
          <p:nvPr/>
        </p:nvSpPr>
        <p:spPr>
          <a:xfrm>
            <a:off x="-1706766" y="-1670234"/>
            <a:ext cx="4114805" cy="411480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Freeform 35"/>
          <p:cNvSpPr/>
          <p:nvPr/>
        </p:nvSpPr>
        <p:spPr>
          <a:xfrm>
            <a:off x="15889850" y="387163"/>
            <a:ext cx="4114803" cy="41148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3"/>
          <p:cNvSpPr/>
          <p:nvPr/>
        </p:nvSpPr>
        <p:spPr>
          <a:xfrm>
            <a:off x="10237048" y="0"/>
            <a:ext cx="8050953" cy="82848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" name="Freeform 4"/>
          <p:cNvSpPr/>
          <p:nvPr/>
        </p:nvSpPr>
        <p:spPr>
          <a:xfrm>
            <a:off x="10237048" y="8284867"/>
            <a:ext cx="8050953" cy="1946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76" name="Group 5"/>
          <p:cNvGrpSpPr/>
          <p:nvPr/>
        </p:nvGrpSpPr>
        <p:grpSpPr>
          <a:xfrm>
            <a:off x="1549507" y="1950459"/>
            <a:ext cx="6880980" cy="5452243"/>
            <a:chOff x="0" y="0"/>
            <a:chExt cx="6880978" cy="5452242"/>
          </a:xfrm>
        </p:grpSpPr>
        <p:sp>
          <p:nvSpPr>
            <p:cNvPr id="174" name="TextBox 6"/>
            <p:cNvSpPr txBox="1"/>
            <p:nvPr/>
          </p:nvSpPr>
          <p:spPr>
            <a:xfrm>
              <a:off x="0" y="0"/>
              <a:ext cx="6880979" cy="209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8300"/>
                </a:lnSpc>
                <a:defRPr b="1" sz="69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Dataset Overview</a:t>
              </a:r>
            </a:p>
          </p:txBody>
        </p:sp>
        <p:sp>
          <p:nvSpPr>
            <p:cNvPr id="175" name="TextBox 7"/>
            <p:cNvSpPr txBox="1"/>
            <p:nvPr/>
          </p:nvSpPr>
          <p:spPr>
            <a:xfrm>
              <a:off x="0" y="2532264"/>
              <a:ext cx="6880979" cy="291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300"/>
                </a:lnSpc>
                <a:defRPr b="1" sz="2400">
                  <a:solidFill>
                    <a:srgbClr val="FDEFEF"/>
                  </a:solidFill>
                  <a:latin typeface="Overpass Ultra-Bold"/>
                  <a:ea typeface="Overpass Ultra-Bold"/>
                  <a:cs typeface="Overpass Ultra-Bold"/>
                  <a:sym typeface="Overpass Ultra-Bold"/>
                </a:defRPr>
              </a:pPr>
              <a:r>
                <a:t>Source</a:t>
              </a:r>
              <a:r>
                <a:rPr b="0">
                  <a:latin typeface="Overpass"/>
                  <a:ea typeface="Overpass"/>
                  <a:cs typeface="Overpass"/>
                  <a:sym typeface="Overpass"/>
                </a:rPr>
                <a:t>: Twitter API / Kaggle</a:t>
              </a:r>
              <a:endParaRPr>
                <a:latin typeface="Overpass"/>
                <a:ea typeface="Overpass"/>
                <a:cs typeface="Overpass"/>
                <a:sym typeface="Overpass"/>
              </a:endParaRPr>
            </a:p>
            <a:p>
              <a:pPr algn="ctr">
                <a:lnSpc>
                  <a:spcPts val="3300"/>
                </a:lnSpc>
                <a:defRPr b="1" sz="2400">
                  <a:solidFill>
                    <a:srgbClr val="FDEFEF"/>
                  </a:solidFill>
                  <a:latin typeface="Overpass Ultra-Bold"/>
                  <a:ea typeface="Overpass Ultra-Bold"/>
                  <a:cs typeface="Overpass Ultra-Bold"/>
                  <a:sym typeface="Overpass Ultra-Bold"/>
                </a:defRPr>
              </a:pPr>
              <a:r>
                <a:t>Fields used:</a:t>
              </a:r>
              <a:r>
                <a:rPr b="0">
                  <a:latin typeface="Overpass"/>
                  <a:ea typeface="Overpass"/>
                  <a:cs typeface="Overpass"/>
                  <a:sym typeface="Overpass"/>
                </a:rPr>
                <a:t> Hashtags, tweet text, timestamp, engagement metrics.</a:t>
              </a:r>
              <a:endParaRPr>
                <a:latin typeface="Overpass"/>
                <a:ea typeface="Overpass"/>
                <a:cs typeface="Overpass"/>
                <a:sym typeface="Overpass"/>
              </a:endParaRPr>
            </a:p>
            <a:p>
              <a:pPr algn="ctr">
                <a:lnSpc>
                  <a:spcPts val="3300"/>
                </a:lnSpc>
                <a:defRPr b="1" sz="2400">
                  <a:solidFill>
                    <a:srgbClr val="FDEFEF"/>
                  </a:solidFill>
                  <a:latin typeface="Overpass Ultra-Bold"/>
                  <a:ea typeface="Overpass Ultra-Bold"/>
                  <a:cs typeface="Overpass Ultra-Bold"/>
                  <a:sym typeface="Overpass Ultra-Bold"/>
                </a:defRPr>
              </a:pPr>
              <a:r>
                <a:t>Steps</a:t>
              </a:r>
              <a:r>
                <a:rPr b="0">
                  <a:latin typeface="Overpass"/>
                  <a:ea typeface="Overpass"/>
                  <a:cs typeface="Overpass"/>
                  <a:sym typeface="Overpass"/>
                </a:rPr>
                <a:t>:</a:t>
              </a:r>
              <a:endParaRPr>
                <a:latin typeface="Overpass"/>
                <a:ea typeface="Overpass"/>
                <a:cs typeface="Overpass"/>
                <a:sym typeface="Overpass"/>
              </a:endParaRPr>
            </a:p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Clean raw data (remove spam, symbols)</a:t>
              </a:r>
            </a:p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Extract hashtags and group by time</a:t>
              </a:r>
            </a:p>
            <a:p>
              <a:pPr algn="ctr">
                <a:lnSpc>
                  <a:spcPts val="3300"/>
                </a:lnSpc>
                <a:defRPr sz="24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Remove stopwords, tokenize, normalize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19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3"/>
          <p:cNvSpPr/>
          <p:nvPr/>
        </p:nvSpPr>
        <p:spPr>
          <a:xfrm>
            <a:off x="2662440" y="3250324"/>
            <a:ext cx="2445512" cy="24455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Freeform 5"/>
          <p:cNvSpPr/>
          <p:nvPr/>
        </p:nvSpPr>
        <p:spPr>
          <a:xfrm>
            <a:off x="6190074" y="3250324"/>
            <a:ext cx="2445513" cy="2445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Freeform 7"/>
          <p:cNvSpPr/>
          <p:nvPr/>
        </p:nvSpPr>
        <p:spPr>
          <a:xfrm>
            <a:off x="9714086" y="3250324"/>
            <a:ext cx="2445514" cy="24455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Freeform 9"/>
          <p:cNvSpPr/>
          <p:nvPr/>
        </p:nvSpPr>
        <p:spPr>
          <a:xfrm>
            <a:off x="13180049" y="3250324"/>
            <a:ext cx="2445514" cy="2445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5" name="Group 10"/>
          <p:cNvGrpSpPr/>
          <p:nvPr/>
        </p:nvGrpSpPr>
        <p:grpSpPr>
          <a:xfrm>
            <a:off x="2662439" y="6239471"/>
            <a:ext cx="2445514" cy="2600934"/>
            <a:chOff x="0" y="0"/>
            <a:chExt cx="2445513" cy="2600933"/>
          </a:xfrm>
        </p:grpSpPr>
        <p:sp>
          <p:nvSpPr>
            <p:cNvPr id="182" name="AutoShape 11"/>
            <p:cNvSpPr/>
            <p:nvPr/>
          </p:nvSpPr>
          <p:spPr>
            <a:xfrm>
              <a:off x="867374" y="1243310"/>
              <a:ext cx="710765" cy="3"/>
            </a:xfrm>
            <a:prstGeom prst="line">
              <a:avLst/>
            </a:prstGeom>
            <a:noFill/>
            <a:ln w="29347" cap="rnd">
              <a:solidFill>
                <a:srgbClr val="FFFFF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3" name="TextBox 12"/>
            <p:cNvSpPr txBox="1"/>
            <p:nvPr/>
          </p:nvSpPr>
          <p:spPr>
            <a:xfrm>
              <a:off x="0" y="1395836"/>
              <a:ext cx="2445514" cy="1205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200"/>
                </a:lnSpc>
                <a:defRPr sz="23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Graph of hashtag frequency over time.</a:t>
              </a:r>
            </a:p>
          </p:txBody>
        </p:sp>
        <p:sp>
          <p:nvSpPr>
            <p:cNvPr id="184" name="TextBox 13"/>
            <p:cNvSpPr txBox="1"/>
            <p:nvPr/>
          </p:nvSpPr>
          <p:spPr>
            <a:xfrm>
              <a:off x="0" y="0"/>
              <a:ext cx="2445514" cy="464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800"/>
                </a:lnSpc>
                <a:defRPr b="1" sz="27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Trend Analysis</a:t>
              </a:r>
            </a:p>
          </p:txBody>
        </p:sp>
      </p:grpSp>
      <p:grpSp>
        <p:nvGrpSpPr>
          <p:cNvPr id="189" name="Group 14"/>
          <p:cNvGrpSpPr/>
          <p:nvPr/>
        </p:nvGrpSpPr>
        <p:grpSpPr>
          <a:xfrm>
            <a:off x="6190074" y="6239454"/>
            <a:ext cx="2445516" cy="2600936"/>
            <a:chOff x="0" y="0"/>
            <a:chExt cx="2445514" cy="2600935"/>
          </a:xfrm>
        </p:grpSpPr>
        <p:sp>
          <p:nvSpPr>
            <p:cNvPr id="186" name="AutoShape 15"/>
            <p:cNvSpPr/>
            <p:nvPr/>
          </p:nvSpPr>
          <p:spPr>
            <a:xfrm>
              <a:off x="867374" y="1243311"/>
              <a:ext cx="710765" cy="2"/>
            </a:xfrm>
            <a:prstGeom prst="line">
              <a:avLst/>
            </a:prstGeom>
            <a:noFill/>
            <a:ln w="29347" cap="rnd">
              <a:solidFill>
                <a:srgbClr val="FFFFF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7" name="TextBox 16"/>
            <p:cNvSpPr txBox="1"/>
            <p:nvPr/>
          </p:nvSpPr>
          <p:spPr>
            <a:xfrm>
              <a:off x="0" y="1395838"/>
              <a:ext cx="2445515" cy="1205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200"/>
                </a:lnSpc>
                <a:defRPr sz="23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Word cloud of most popular hashtags today.</a:t>
              </a:r>
            </a:p>
          </p:txBody>
        </p:sp>
        <p:sp>
          <p:nvSpPr>
            <p:cNvPr id="188" name="TextBox 17"/>
            <p:cNvSpPr txBox="1"/>
            <p:nvPr/>
          </p:nvSpPr>
          <p:spPr>
            <a:xfrm>
              <a:off x="0" y="0"/>
              <a:ext cx="2445515" cy="94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800"/>
                </a:lnSpc>
                <a:defRPr b="1" sz="27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Hashtag Word Cloud</a:t>
              </a:r>
            </a:p>
          </p:txBody>
        </p:sp>
      </p:grpSp>
      <p:grpSp>
        <p:nvGrpSpPr>
          <p:cNvPr id="193" name="Group 18"/>
          <p:cNvGrpSpPr/>
          <p:nvPr/>
        </p:nvGrpSpPr>
        <p:grpSpPr>
          <a:xfrm>
            <a:off x="9714086" y="6232311"/>
            <a:ext cx="2398490" cy="3723581"/>
            <a:chOff x="0" y="0"/>
            <a:chExt cx="2398489" cy="3723580"/>
          </a:xfrm>
        </p:grpSpPr>
        <p:sp>
          <p:nvSpPr>
            <p:cNvPr id="190" name="AutoShape 19"/>
            <p:cNvSpPr/>
            <p:nvPr/>
          </p:nvSpPr>
          <p:spPr>
            <a:xfrm>
              <a:off x="850695" y="1227782"/>
              <a:ext cx="697097" cy="3"/>
            </a:xfrm>
            <a:prstGeom prst="line">
              <a:avLst/>
            </a:prstGeom>
            <a:noFill/>
            <a:ln w="28783" cap="rnd">
              <a:solidFill>
                <a:srgbClr val="FFFFF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TextBox 20"/>
            <p:cNvSpPr txBox="1"/>
            <p:nvPr/>
          </p:nvSpPr>
          <p:spPr>
            <a:xfrm>
              <a:off x="-1" y="1375864"/>
              <a:ext cx="2398491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100"/>
                </a:lnSpc>
                <a:defRPr sz="22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Dashboard displays predictions like:</a:t>
              </a:r>
            </a:p>
            <a:p>
              <a:pPr algn="ctr">
                <a:lnSpc>
                  <a:spcPts val="3100"/>
                </a:lnSpc>
                <a:defRPr sz="22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pPr>
              <a:r>
                <a:t>“#EcoFest2025 is likely to trend tomorrow”</a:t>
              </a:r>
            </a:p>
          </p:txBody>
        </p:sp>
        <p:sp>
          <p:nvSpPr>
            <p:cNvPr id="192" name="TextBox 21"/>
            <p:cNvSpPr txBox="1"/>
            <p:nvPr/>
          </p:nvSpPr>
          <p:spPr>
            <a:xfrm>
              <a:off x="-1" y="0"/>
              <a:ext cx="2398491" cy="94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800"/>
                </a:lnSpc>
                <a:defRPr b="1" sz="27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Interactive Dashboard</a:t>
              </a:r>
            </a:p>
          </p:txBody>
        </p:sp>
      </p:grpSp>
      <p:grpSp>
        <p:nvGrpSpPr>
          <p:cNvPr id="197" name="Group 22"/>
          <p:cNvGrpSpPr/>
          <p:nvPr/>
        </p:nvGrpSpPr>
        <p:grpSpPr>
          <a:xfrm>
            <a:off x="13180049" y="6239453"/>
            <a:ext cx="2445516" cy="2194536"/>
            <a:chOff x="0" y="0"/>
            <a:chExt cx="2445514" cy="2194535"/>
          </a:xfrm>
        </p:grpSpPr>
        <p:sp>
          <p:nvSpPr>
            <p:cNvPr id="194" name="AutoShape 23"/>
            <p:cNvSpPr/>
            <p:nvPr/>
          </p:nvSpPr>
          <p:spPr>
            <a:xfrm>
              <a:off x="867374" y="1243311"/>
              <a:ext cx="710765" cy="3"/>
            </a:xfrm>
            <a:prstGeom prst="line">
              <a:avLst/>
            </a:prstGeom>
            <a:noFill/>
            <a:ln w="29347" cap="rnd">
              <a:solidFill>
                <a:srgbClr val="FFFFF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5" name="TextBox 24"/>
            <p:cNvSpPr txBox="1"/>
            <p:nvPr/>
          </p:nvSpPr>
          <p:spPr>
            <a:xfrm>
              <a:off x="0" y="1395837"/>
              <a:ext cx="2445515" cy="798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200"/>
                </a:lnSpc>
                <a:defRPr sz="2300">
                  <a:solidFill>
                    <a:srgbClr val="FDEFEF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</a:lstStyle>
            <a:p>
              <a:pPr/>
              <a:r>
                <a:t>Overall trend insights</a:t>
              </a:r>
            </a:p>
          </p:txBody>
        </p:sp>
        <p:sp>
          <p:nvSpPr>
            <p:cNvPr id="196" name="TextBox 25"/>
            <p:cNvSpPr txBox="1"/>
            <p:nvPr/>
          </p:nvSpPr>
          <p:spPr>
            <a:xfrm>
              <a:off x="0" y="-1"/>
              <a:ext cx="2445515" cy="94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800"/>
                </a:lnSpc>
                <a:defRPr b="1" sz="2700">
                  <a:solidFill>
                    <a:srgbClr val="FDEFEF"/>
                  </a:solidFill>
                  <a:latin typeface="Telegraf Bold"/>
                  <a:ea typeface="Telegraf Bold"/>
                  <a:cs typeface="Telegraf Bold"/>
                  <a:sym typeface="Telegraf Bold"/>
                </a:defRPr>
              </a:lvl1pPr>
            </a:lstStyle>
            <a:p>
              <a:pPr/>
              <a:r>
                <a:t>Summary Graph</a:t>
              </a:r>
            </a:p>
          </p:txBody>
        </p:sp>
      </p:grpSp>
      <p:sp>
        <p:nvSpPr>
          <p:cNvPr id="198" name="Freeform 26"/>
          <p:cNvSpPr/>
          <p:nvPr/>
        </p:nvSpPr>
        <p:spPr>
          <a:xfrm>
            <a:off x="-4205467" y="-1573561"/>
            <a:ext cx="7315201" cy="39103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Freeform 27"/>
          <p:cNvSpPr/>
          <p:nvPr/>
        </p:nvSpPr>
        <p:spPr>
          <a:xfrm rot="10800000">
            <a:off x="16351282" y="6514404"/>
            <a:ext cx="7315203" cy="39103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TextBox 28"/>
          <p:cNvSpPr txBox="1"/>
          <p:nvPr/>
        </p:nvSpPr>
        <p:spPr>
          <a:xfrm>
            <a:off x="1790703" y="819150"/>
            <a:ext cx="14706594" cy="118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700"/>
              </a:lnSpc>
              <a:defRPr b="1" sz="6900">
                <a:solidFill>
                  <a:srgbClr val="FDEFEF"/>
                </a:solidFill>
                <a:latin typeface="Telegraf Bold"/>
                <a:ea typeface="Telegraf Bold"/>
                <a:cs typeface="Telegraf Bold"/>
                <a:sym typeface="Telegraf Bold"/>
              </a:defRPr>
            </a:lvl1pPr>
          </a:lstStyle>
          <a:p>
            <a:pPr/>
            <a:r>
              <a:t>Visual Representations of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